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4660"/>
  </p:normalViewPr>
  <p:slideViewPr>
    <p:cSldViewPr>
      <p:cViewPr varScale="1">
        <p:scale>
          <a:sx n="111" d="100"/>
          <a:sy n="111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C65C1D8-8494-4D04-BB39-06781AC9FE0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BA6F8F5-AA70-4C66-B14A-5E8FA21F24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История создания Славянской </a:t>
            </a:r>
            <a:r>
              <a:rPr lang="ru-RU" dirty="0" err="1" smtClean="0"/>
              <a:t>писменности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Премии имени Святых Равноапостольных Кирилла и </a:t>
            </a:r>
            <a:r>
              <a:rPr lang="ru-RU" sz="1800" b="1" dirty="0" err="1" smtClean="0"/>
              <a:t>Мефодия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4686304" cy="45262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1997 году учреждена </a:t>
            </a:r>
            <a:r>
              <a:rPr lang="ru-RU" dirty="0" smtClean="0"/>
              <a:t>Международная </a:t>
            </a:r>
            <a:r>
              <a:rPr lang="ru-RU" dirty="0" smtClean="0"/>
              <a:t>Премия Святых Равноапостольных братьев Кирилла и </a:t>
            </a:r>
            <a:r>
              <a:rPr lang="ru-RU" dirty="0" err="1" smtClean="0"/>
              <a:t>Мефодия</a:t>
            </a:r>
            <a:r>
              <a:rPr lang="ru-RU" dirty="0" smtClean="0"/>
              <a:t> . Ежегодно премия присуждается государственным и общественным деятелям, деятелям литературы и искусства за сохранение и развитие Кирилло-мефодиевского наследия.</a:t>
            </a:r>
          </a:p>
          <a:p>
            <a:r>
              <a:rPr lang="ru-RU" dirty="0" smtClean="0"/>
              <a:t>Ее первым лауреатом стал поэт Лев Константинович </a:t>
            </a:r>
            <a:r>
              <a:rPr lang="ru-RU" dirty="0" err="1" smtClean="0"/>
              <a:t>Котюков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1506" name="Picture 2" descr="http://bibliopskov.ru/img2013/mai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500174"/>
            <a:ext cx="1905000" cy="2333626"/>
          </a:xfrm>
          <a:prstGeom prst="rect">
            <a:avLst/>
          </a:prstGeom>
          <a:noFill/>
        </p:spPr>
      </p:pic>
      <p:pic>
        <p:nvPicPr>
          <p:cNvPr id="21508" name="Picture 4" descr="http://bibliopskov.ru/img2013/mai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264018"/>
            <a:ext cx="1214446" cy="1889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4114800" cy="4526280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В 2009 году Священным синодом учреждена Патриаршая литературная премия  святых равноапостольных Кирилла и </a:t>
            </a:r>
            <a:r>
              <a:rPr lang="ru-RU" dirty="0" err="1" smtClean="0"/>
              <a:t>Мефодия</a:t>
            </a:r>
            <a:r>
              <a:rPr lang="ru-RU" dirty="0" smtClean="0"/>
              <a:t> с целью поощрения писателей, внесших существенный вклад в утверждение духовных и нравственных ценностей в жизни современного человека, семьи и общества, создавших высокохудожественные произведения, обогатившие русскую литературу.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Знак лауреата Премии</a:t>
            </a:r>
          </a:p>
          <a:p>
            <a:r>
              <a:rPr lang="ru-RU" dirty="0" smtClean="0"/>
              <a:t>Эта премия не имеет аналогов в истории Русской Православной Церкви и в практике других Поместных Православных Церквей.</a:t>
            </a:r>
          </a:p>
          <a:p>
            <a:r>
              <a:rPr lang="ru-RU" dirty="0" smtClean="0"/>
              <a:t>Первым лауреатом Патриаршей литературной премии стал писатель Владимир Николаевич </a:t>
            </a:r>
            <a:r>
              <a:rPr lang="ru-RU" dirty="0" err="1" smtClean="0"/>
              <a:t>Крупин</a:t>
            </a:r>
            <a:r>
              <a:rPr lang="ru-RU" dirty="0" smtClean="0"/>
              <a:t> .</a:t>
            </a:r>
          </a:p>
          <a:p>
            <a:r>
              <a:rPr lang="ru-RU" dirty="0" smtClean="0"/>
              <a:t>В 2013 году Патриаршую литературную премию в виде диплома и ее материального наполнения поделили между собой сразу три деятеля русской литературы - Алексей Николаевич Варламов, возглавивший список номинантов, Станислав </a:t>
            </a:r>
            <a:r>
              <a:rPr lang="ru-RU" dirty="0" err="1" smtClean="0"/>
              <a:t>Куняев</a:t>
            </a:r>
            <a:r>
              <a:rPr lang="ru-RU" dirty="0" smtClean="0"/>
              <a:t> и Юрий </a:t>
            </a:r>
            <a:r>
              <a:rPr lang="ru-RU" dirty="0" err="1" smtClean="0"/>
              <a:t>Лощиц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3554" name="Picture 2" descr="http://bibliopskov.ru/img2013/mai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071678"/>
            <a:ext cx="2181225" cy="2333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59"/>
          </a:xfrm>
        </p:spPr>
        <p:txBody>
          <a:bodyPr>
            <a:noAutofit/>
          </a:bodyPr>
          <a:lstStyle/>
          <a:p>
            <a:r>
              <a:rPr lang="ru-RU" sz="1050" dirty="0" smtClean="0"/>
              <a:t>Ежегодно 24 мая в нашей стране отмечается День славянской письменности и культуры. Связан этот праздник с именами святых равноапостольных братьев Кирилла и Мефодия – славянских просветителей, создателей славянской азбуки, проповедников христианства, первых переводчиков богослужебных книг с греческого на славянский язык.</a:t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>Именно они – болгарские просветители Кирилл и Мефодий, создали первую славянскую азбуку, которой мы пользуемся по сей день. Азбука получила свое название от имени младшего из братьев — кириллица.</a:t>
            </a:r>
            <a:br>
              <a:rPr lang="ru-RU" sz="1050" dirty="0" smtClean="0"/>
            </a:br>
            <a:r>
              <a:rPr lang="ru-RU" sz="1050" dirty="0" smtClean="0"/>
              <a:t>История кириллицы неразлучно связана с православием. Пользуясь созданной азбукой, братья выполнили перевод с греческого языка Священного Писания и ряда богослужебных книг.</a:t>
            </a:r>
          </a:p>
          <a:p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>Первыми словами, написанными славянской азбукой, были начальные строки пасхального Евангелия от Иоанна:</a:t>
            </a:r>
            <a:br>
              <a:rPr lang="ru-RU" sz="1050" dirty="0" smtClean="0"/>
            </a:br>
            <a:r>
              <a:rPr lang="ru-RU" sz="1050" dirty="0" smtClean="0"/>
              <a:t>В начале было Слово,</a:t>
            </a:r>
            <a:br>
              <a:rPr lang="ru-RU" sz="1050" dirty="0" smtClean="0"/>
            </a:br>
            <a:r>
              <a:rPr lang="ru-RU" sz="1050" dirty="0" smtClean="0"/>
              <a:t>И Слово было у Бога,</a:t>
            </a:r>
            <a:br>
              <a:rPr lang="ru-RU" sz="1050" dirty="0" smtClean="0"/>
            </a:br>
            <a:r>
              <a:rPr lang="ru-RU" sz="1050" dirty="0" smtClean="0"/>
              <a:t>И Слово было Бог.</a:t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>Жизненный подвиг Кирилла и Мефодия неслучайно приравнивают к апостольскому, именуя их «первоучителями» славян. К лику святых равноапостольные Кирилл и Мефодий причислены в древности. В Русской Православной Церкви память равноапостольных просветителей славян чествуется с XI века. </a:t>
            </a:r>
          </a:p>
          <a:p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>Торжественное празднование памяти святых Кирилла и Мефодия было установлено в Русской Церкви в 1863 году.</a:t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>Установленный церковью день памяти Кирилла и Мефодия - 24 мая по новому стилю - отмечается сейчас в России как государственный праздник.</a:t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>День славянской письменности и культуры – это единственный в нашей стране церковно-государственный праздник. </a:t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>В Дни славянской письменности и культуры во многих городах проводятся научные конференции, чтения, выставки и концерты. В храмах Русской Православной Церкви совершаются праздничные Богослужения и торжественные крестные ходы.</a:t>
            </a:r>
            <a:br>
              <a:rPr lang="ru-RU" sz="1050" dirty="0" smtClean="0"/>
            </a:br>
            <a:r>
              <a:rPr lang="ru-RU" sz="1050" dirty="0" smtClean="0"/>
              <a:t>Праздник славянской письменности напоминает об истоках нашей духовности, о том, что русская культура наследует древние и великие традиции славянской культуры, о роли письменности в ее становлении и развитии.</a:t>
            </a:r>
          </a:p>
          <a:p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>В 2013 году исполняется 1150 лет со времени возникновения славянской письменности – 24 мая 863 года в городе </a:t>
            </a:r>
            <a:r>
              <a:rPr lang="ru-RU" sz="1050" dirty="0" err="1" smtClean="0"/>
              <a:t>Плиске</a:t>
            </a:r>
            <a:r>
              <a:rPr lang="ru-RU" sz="1050" dirty="0" smtClean="0"/>
              <a:t>, тогдашней столице Болгарии, солунские братья Кирилл и Мефодий огласили изобретение славянского алфавита.</a:t>
            </a:r>
          </a:p>
          <a:p>
            <a:endParaRPr lang="ru-RU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Просветители славян - Святые равноапостольные Кирилл и Мефодий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>Святые равноапостольные первоучители и просветители </a:t>
            </a:r>
            <a:r>
              <a:rPr lang="ru-RU" sz="1400" dirty="0" err="1" smtClean="0"/>
              <a:t>словянские</a:t>
            </a:r>
            <a:r>
              <a:rPr lang="ru-RU" sz="1400" dirty="0" smtClean="0"/>
              <a:t> Мефодий (около 815—885) и Кирилл (около 827—869; до принятия в начале 869 г. монашества — Константин) — братья, родом из города </a:t>
            </a:r>
            <a:r>
              <a:rPr lang="ru-RU" sz="1400" dirty="0" err="1" smtClean="0"/>
              <a:t>Солуни</a:t>
            </a:r>
            <a:r>
              <a:rPr lang="ru-RU" sz="1400" dirty="0" smtClean="0"/>
              <a:t> (Салоники). </a:t>
            </a:r>
          </a:p>
          <a:p>
            <a:r>
              <a:rPr lang="ru-RU" sz="1400" dirty="0" smtClean="0"/>
              <a:t>Выходцы из знатной и богатой христианской семьи, они получили превосходное образование. Мефодий, старший брат, находясь на военной службе, правил одним из подчиненных Византийской империи славянских княжеств (возможно, болгарским), где и выучил славянский язык. Через десять лет он оставил княжение и постригся в монахи на горе Олимп (в Малой Азии). Константин, еще в детстве удивлявший всех своими способностями, получал образование вместе с малолетним сыном византийского императора Михаила III у лучших учителей Константинополя. Он в совершенстве постиг науки своего времени и многие языки, за что был прозван Философом. Приняв сан иерея, он стал хранителем патриаршей библиотеки при храме святой Софии, затем преподавал философию в высшей Константинопольской школе. В возрасте 24 лет был послан с опасной и трудной миссией к сарацинам-мусульманам для проведения философского и богословского диспута. Константин блестяще справился с заданием, опровергнув все доводы мусульманских философов, за что те даже пытались убить (отравить) молодого христианина, но он остался невредимым. Вернувшись на родину, Константин удалился на Олимп к брату Мефодию. Однако в 858 году император Михаил вызвал обоих братьев для проповедования Евангелия у </a:t>
            </a:r>
            <a:r>
              <a:rPr lang="ru-RU" sz="1400" dirty="0" err="1" smtClean="0"/>
              <a:t>хозар</a:t>
            </a:r>
            <a:r>
              <a:rPr lang="ru-RU" sz="1400" dirty="0" smtClean="0"/>
              <a:t>. В пути братья остановились в </a:t>
            </a:r>
            <a:r>
              <a:rPr lang="ru-RU" sz="1400" dirty="0" err="1" smtClean="0"/>
              <a:t>Корсуни</a:t>
            </a:r>
            <a:r>
              <a:rPr lang="ru-RU" sz="1400" dirty="0" smtClean="0"/>
              <a:t> (древнерусское название города Херсонеса), где Константин выучил еврейский и самаритянский языки.</a:t>
            </a:r>
          </a:p>
          <a:p>
            <a:endParaRPr lang="ru-RU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5715040" cy="5143536"/>
          </a:xfrm>
        </p:spPr>
        <p:txBody>
          <a:bodyPr>
            <a:normAutofit fontScale="32500" lnSpcReduction="20000"/>
          </a:bodyPr>
          <a:lstStyle/>
          <a:p>
            <a:r>
              <a:rPr lang="ru-RU" sz="3700" dirty="0" smtClean="0"/>
              <a:t>Спустя какое-то время император вновь вызвал братьев, откликаясь на просьбу моравского князя Ростислава прислать учителей, которые могли бы проповедовать христианство на славянском языке.</a:t>
            </a:r>
          </a:p>
          <a:p>
            <a:r>
              <a:rPr lang="ru-RU" sz="3700" dirty="0" smtClean="0"/>
              <a:t/>
            </a:r>
            <a:br>
              <a:rPr lang="ru-RU" sz="3700" dirty="0" smtClean="0"/>
            </a:br>
            <a:r>
              <a:rPr lang="ru-RU" sz="3700" dirty="0" smtClean="0"/>
              <a:t>В </a:t>
            </a:r>
            <a:r>
              <a:rPr lang="ru-RU" sz="3700" dirty="0" smtClean="0"/>
              <a:t>863 году Константин с помощью Мефодия и нескольких учеников составил славянскую азбуку и перевел несколько книг, без которых невозможно совершать богослужение: Евангелие, Апостол, Псалтирь и избранные службы. Созданная Константином (Кириллом) славянская азбука не случайно названа кириллицей. Практически, мы пользуемся ей до сих пор. </a:t>
            </a:r>
          </a:p>
          <a:p>
            <a:r>
              <a:rPr lang="ru-RU" sz="3700" dirty="0" smtClean="0"/>
              <a:t>В 1708 году по указанию Петра I азбука была реформирована для изданий гражданской печати, именно этот вариант лег в основу современного русского шрифта.</a:t>
            </a:r>
            <a:br>
              <a:rPr lang="ru-RU" sz="3700" dirty="0" smtClean="0"/>
            </a:br>
            <a:r>
              <a:rPr lang="ru-RU" sz="3700" dirty="0" smtClean="0"/>
              <a:t/>
            </a:r>
            <a:br>
              <a:rPr lang="ru-RU" sz="3700" dirty="0" smtClean="0"/>
            </a:br>
            <a:r>
              <a:rPr lang="ru-RU" sz="3700" dirty="0" smtClean="0"/>
              <a:t>В Риме святой Константин заболел и незадолго до кончины (14 февраля 869 г.) принял схиму с именем Кирилл. По решению Папы Римского </a:t>
            </a:r>
            <a:r>
              <a:rPr lang="ru-RU" sz="3700" dirty="0" err="1" smtClean="0"/>
              <a:t>Адриана</a:t>
            </a:r>
            <a:r>
              <a:rPr lang="ru-RU" sz="3700" dirty="0" smtClean="0"/>
              <a:t> II мощи святого Кирилла были положены в базилике Святого </a:t>
            </a:r>
            <a:r>
              <a:rPr lang="ru-RU" sz="3700" dirty="0" err="1" smtClean="0"/>
              <a:t>Климента</a:t>
            </a:r>
            <a:r>
              <a:rPr lang="ru-RU" sz="3700" dirty="0" smtClean="0"/>
              <a:t>, в Риме, где от них стали совершаться чудеса.</a:t>
            </a:r>
            <a:br>
              <a:rPr lang="ru-RU" sz="3700" dirty="0" smtClean="0"/>
            </a:br>
            <a:r>
              <a:rPr lang="ru-RU" sz="3700" dirty="0" smtClean="0"/>
              <a:t/>
            </a:r>
            <a:br>
              <a:rPr lang="ru-RU" sz="3700" dirty="0" smtClean="0"/>
            </a:br>
            <a:r>
              <a:rPr lang="ru-RU" sz="3700" dirty="0" smtClean="0"/>
              <a:t>Святого Мефодия Папа Римский рукоположил во архиепископа Моравии и </a:t>
            </a:r>
            <a:r>
              <a:rPr lang="ru-RU" sz="3700" dirty="0" err="1" smtClean="0"/>
              <a:t>Паннонии</a:t>
            </a:r>
            <a:r>
              <a:rPr lang="ru-RU" sz="3700" dirty="0" smtClean="0"/>
              <a:t>. Находясь на этом посту, святой Мефодий продолжал утверждать богослужение на славянском языке, им многое сделано для просвещения славян с помощью книжной письменности. </a:t>
            </a:r>
            <a:br>
              <a:rPr lang="ru-RU" sz="3700" dirty="0" smtClean="0"/>
            </a:br>
            <a:r>
              <a:rPr lang="ru-RU" sz="3700" dirty="0" smtClean="0"/>
              <a:t/>
            </a:r>
            <a:br>
              <a:rPr lang="ru-RU" sz="3700" dirty="0" smtClean="0"/>
            </a:br>
            <a:r>
              <a:rPr lang="ru-RU" sz="3700" dirty="0" smtClean="0"/>
              <a:t>Закончил свое высокое земное служение первоучитель словенский Мефодий 6 апреля 885 года. Он был погребен в соборной церкви </a:t>
            </a:r>
            <a:r>
              <a:rPr lang="ru-RU" sz="3700" dirty="0" err="1" smtClean="0"/>
              <a:t>Велеграда</a:t>
            </a:r>
            <a:r>
              <a:rPr lang="ru-RU" sz="3700" dirty="0" smtClean="0"/>
              <a:t> — столицы Великой Моравии.</a:t>
            </a:r>
          </a:p>
          <a:p>
            <a:r>
              <a:rPr lang="ru-RU" sz="3700" dirty="0" smtClean="0"/>
              <a:t>Духовный подвиг святых равноапостольных Кирилла и Мефодия засвидетельствован в пространной житийной литературе, в похвальных словах и религиозных гимнах, в старинных церковных службах и песнопениях, на иконах и в росписях храмов, в художественной прозе, в стихах и в многочисленных ученых трудах.</a:t>
            </a:r>
          </a:p>
          <a:p>
            <a:endParaRPr lang="ru-RU" dirty="0"/>
          </a:p>
        </p:txBody>
      </p:sp>
      <p:pic>
        <p:nvPicPr>
          <p:cNvPr id="1026" name="Picture 2" descr="http://bibliopskov.ru/img2013/mai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785926"/>
            <a:ext cx="2810668" cy="191928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43636" y="3786190"/>
            <a:ext cx="27860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Кирилл и Мефодий - миниатюра</a:t>
            </a:r>
            <a:br>
              <a:rPr lang="ru-RU" sz="1000" dirty="0" smtClean="0"/>
            </a:br>
            <a:r>
              <a:rPr lang="ru-RU" sz="1000" dirty="0" smtClean="0"/>
              <a:t>из </a:t>
            </a:r>
            <a:r>
              <a:rPr lang="ru-RU" sz="1000" dirty="0" err="1" smtClean="0"/>
              <a:t>Радзивилловской</a:t>
            </a:r>
            <a:r>
              <a:rPr lang="ru-RU" sz="1000" dirty="0" smtClean="0"/>
              <a:t> летописи (XIII в.)</a:t>
            </a:r>
            <a:endParaRPr lang="ru-RU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Кириллица и глаголица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3471858" cy="452628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Многочисленные рукописи, найденные исследователями славянской филологии, позволили установить, что древние славяне использовали две азбуки.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Одну из них называют кириллицей (по имени ее создателя – Кирилла), другую – глаголицей (от старославянского «глаголать» – говорить). Обе эти азбуки по начертанию букв и по характеру письма очень непохожи одна на другую.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Вопрос об условиях появления в старославянской письменности двух азбук, об их сравнительной древности, об их источниках и об их составителях был долгое время одним из самых спорных и обсуждаемых.</a:t>
            </a:r>
          </a:p>
          <a:p>
            <a:endParaRPr lang="ru-RU" dirty="0"/>
          </a:p>
        </p:txBody>
      </p:sp>
      <p:pic>
        <p:nvPicPr>
          <p:cNvPr id="17410" name="Picture 2" descr="http://bibliopskov.ru/img2013/mai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1500174"/>
            <a:ext cx="4762500" cy="4629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Как отмечают Дни славянской письменности и культуры в Болгарии, России, Пскове. </a:t>
            </a:r>
            <a:br>
              <a:rPr lang="ru-RU" sz="1800" b="1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5257808" cy="4526280"/>
          </a:xfrm>
        </p:spPr>
        <p:txBody>
          <a:bodyPr>
            <a:normAutofit fontScale="25000" lnSpcReduction="20000"/>
          </a:bodyPr>
          <a:lstStyle/>
          <a:p>
            <a:r>
              <a:rPr lang="ru-RU" sz="4200" b="1" dirty="0" smtClean="0"/>
              <a:t>В Болгарии</a:t>
            </a:r>
            <a:endParaRPr lang="ru-RU" sz="4200" dirty="0" smtClean="0"/>
          </a:p>
          <a:p>
            <a:r>
              <a:rPr lang="ru-RU" sz="4000" dirty="0" smtClean="0"/>
              <a:t>В Болгарии День просвещения, культуры и славянской письменности является официальным национальным праздником.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Впервые праздник болгарской письменности прошел  22 мая 1803 года в </a:t>
            </a:r>
            <a:r>
              <a:rPr lang="ru-RU" sz="4000" dirty="0" err="1" smtClean="0"/>
              <a:t>Шумене</a:t>
            </a:r>
            <a:r>
              <a:rPr lang="ru-RU" sz="4000" dirty="0" smtClean="0"/>
              <a:t>. 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Традиция празднования Дня славянской письменности возникла в середине XIX века, однако корни ее восходят к первопрестольной </a:t>
            </a:r>
            <a:r>
              <a:rPr lang="ru-RU" sz="4000" dirty="0" err="1" smtClean="0"/>
              <a:t>Плиске</a:t>
            </a:r>
            <a:r>
              <a:rPr lang="ru-RU" sz="4000" dirty="0" smtClean="0"/>
              <a:t> — древней столице Болгарии. Именно сюда в 886 году, уже после смерти обоих просветителей, прибыли их ученики — </a:t>
            </a:r>
            <a:r>
              <a:rPr lang="ru-RU" sz="4000" dirty="0" err="1" smtClean="0"/>
              <a:t>Климент</a:t>
            </a:r>
            <a:r>
              <a:rPr lang="ru-RU" sz="4000" dirty="0" smtClean="0"/>
              <a:t>, Наум, Горазд, </a:t>
            </a:r>
            <a:r>
              <a:rPr lang="ru-RU" sz="4000" dirty="0" err="1" smtClean="0"/>
              <a:t>Ангеларий</a:t>
            </a:r>
            <a:r>
              <a:rPr lang="ru-RU" sz="4000" dirty="0" smtClean="0"/>
              <a:t>, которых болгарский повелитель князь Борис принял с триумфальными почестями. </a:t>
            </a:r>
            <a:br>
              <a:rPr lang="ru-RU" sz="4000" dirty="0" smtClean="0"/>
            </a:br>
            <a:r>
              <a:rPr lang="ru-RU" sz="4000" dirty="0" smtClean="0"/>
              <a:t>В </a:t>
            </a:r>
            <a:r>
              <a:rPr lang="ru-RU" sz="4000" dirty="0" err="1" smtClean="0"/>
              <a:t>Плиске</a:t>
            </a:r>
            <a:r>
              <a:rPr lang="ru-RU" sz="4000" dirty="0" smtClean="0"/>
              <a:t> вскоре была разработана развернутая программа распространения азбуки в пределах тогдашнего болгарского государства.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Получилось так, что всего два десятилетия спустя после принятия христианства в Болгарии благодаря азбуке Кирилла и Мефодия начали переводить на славянский язык богослужебную и богословскую литературу. Факт, знаменательный уже потому, что тем самым впервые в истории христианства была нарушена монополия трех «древних священных языков» — латинского, греческого и еврейского — в духовной жизни Европы (во Франции Евангелие было переведено на национальный язык лишь через три, в Англии — через пять, а в Германии — через семь веков после Болгарии).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В 1892 году учитель музыки из </a:t>
            </a:r>
            <a:r>
              <a:rPr lang="ru-RU" sz="4000" dirty="0" err="1" smtClean="0"/>
              <a:t>Русе</a:t>
            </a:r>
            <a:r>
              <a:rPr lang="ru-RU" sz="4000" dirty="0" smtClean="0"/>
              <a:t> </a:t>
            </a:r>
            <a:r>
              <a:rPr lang="ru-RU" sz="4000" dirty="0" err="1" smtClean="0"/>
              <a:t>Стоян</a:t>
            </a:r>
            <a:r>
              <a:rPr lang="ru-RU" sz="4000" dirty="0" smtClean="0"/>
              <a:t> Михайловский (1856—1927) написал текст общешкольного гимна, названного «Гимн святых Кирилла и Мефодия». Гимн состоял из 14 строф, из которых обычно исполняют первые шесть. Болгары знают его по первой строке «</a:t>
            </a:r>
            <a:r>
              <a:rPr lang="ru-RU" sz="4000" dirty="0" err="1" smtClean="0"/>
              <a:t>Върви</a:t>
            </a:r>
            <a:r>
              <a:rPr lang="ru-RU" sz="4000" dirty="0" smtClean="0"/>
              <a:t>, народе </a:t>
            </a:r>
            <a:r>
              <a:rPr lang="ru-RU" sz="4000" dirty="0" err="1" smtClean="0"/>
              <a:t>възродени</a:t>
            </a:r>
            <a:r>
              <a:rPr lang="ru-RU" sz="4000" dirty="0" smtClean="0"/>
              <a:t>!» («Вперед, народ возрожденный!»). В 1900 году композитор </a:t>
            </a:r>
            <a:r>
              <a:rPr lang="ru-RU" sz="4000" dirty="0" err="1" smtClean="0"/>
              <a:t>Панайот</a:t>
            </a:r>
            <a:r>
              <a:rPr lang="ru-RU" sz="4000" dirty="0" smtClean="0"/>
              <a:t> </a:t>
            </a:r>
            <a:r>
              <a:rPr lang="ru-RU" sz="4000" dirty="0" err="1" smtClean="0"/>
              <a:t>Пипков</a:t>
            </a:r>
            <a:r>
              <a:rPr lang="ru-RU" sz="4000" dirty="0" smtClean="0"/>
              <a:t> (1871—1942), в то время учитель в </a:t>
            </a:r>
            <a:r>
              <a:rPr lang="ru-RU" sz="4000" dirty="0" err="1" smtClean="0"/>
              <a:t>Ловече</a:t>
            </a:r>
            <a:r>
              <a:rPr lang="ru-RU" sz="4000" dirty="0" smtClean="0"/>
              <a:t>, написал музыку к гимну.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 введением в Болгарии Григорианского календаря в 1916 году церковный и светский праздник был объединен в один – 24 мая. В 1969 году церковный календарь был искусственно отделен от светского, и праздник пришёлся на 11 и 24 мая соответственно. В 1990 году  решением 9-го Народного собрания Болгарии 24 мая был объявлен официальным праздником — Днём болгарского просвещения, культуры и славянской письменности.</a:t>
            </a:r>
          </a:p>
          <a:p>
            <a:endParaRPr lang="ru-RU" dirty="0"/>
          </a:p>
        </p:txBody>
      </p:sp>
      <p:pic>
        <p:nvPicPr>
          <p:cNvPr id="18434" name="Picture 2" descr="http://bibliopskov.ru/img2013/mai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1928802"/>
            <a:ext cx="1905000" cy="25431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286512" y="4572008"/>
            <a:ext cx="2286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prstClr val="white"/>
                </a:solidFill>
              </a:rPr>
              <a:t>Памятник Кириллу и Мефодию</a:t>
            </a:r>
            <a:br>
              <a:rPr lang="ru-RU" sz="1000" dirty="0">
                <a:solidFill>
                  <a:prstClr val="white"/>
                </a:solidFill>
              </a:rPr>
            </a:br>
            <a:r>
              <a:rPr lang="ru-RU" sz="1000" dirty="0">
                <a:solidFill>
                  <a:prstClr val="white"/>
                </a:solidFill>
              </a:rPr>
              <a:t>у здания Болгарской Народной библиотеки</a:t>
            </a:r>
            <a:endParaRPr lang="ru-RU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5329246" cy="4526280"/>
          </a:xfrm>
        </p:spPr>
        <p:txBody>
          <a:bodyPr>
            <a:normAutofit fontScale="25000" lnSpcReduction="20000"/>
          </a:bodyPr>
          <a:lstStyle/>
          <a:p>
            <a:r>
              <a:rPr lang="ru-RU" sz="5500" b="1" dirty="0" smtClean="0"/>
              <a:t>В России</a:t>
            </a:r>
            <a:endParaRPr lang="ru-RU" sz="5500" dirty="0" smtClean="0"/>
          </a:p>
          <a:p>
            <a:r>
              <a:rPr lang="ru-RU" i="1" dirty="0" smtClean="0"/>
              <a:t>                                                               </a:t>
            </a:r>
            <a:r>
              <a:rPr lang="ru-RU" sz="4000" i="1" dirty="0" smtClean="0"/>
              <a:t>И будет славить  Русь родная Святых апостолов славян…</a:t>
            </a:r>
            <a:br>
              <a:rPr lang="ru-RU" sz="4000" i="1" dirty="0" smtClean="0"/>
            </a:br>
            <a:r>
              <a:rPr lang="ru-RU" sz="4000" i="1" dirty="0" smtClean="0"/>
              <a:t>                                                                                                                                                                                                                              Из гимна в честь Кирилла и Мефодия</a:t>
            </a:r>
            <a:endParaRPr lang="ru-RU" sz="4000" dirty="0" smtClean="0"/>
          </a:p>
          <a:p>
            <a:endParaRPr lang="ru-RU" sz="4000" dirty="0" smtClean="0"/>
          </a:p>
          <a:p>
            <a:r>
              <a:rPr lang="ru-RU" sz="4000" dirty="0" smtClean="0"/>
              <a:t>В России первые традиции чествования памяти Кирилла и Мефодия были заложены в 11 веке. Одно из свидетельств тому – Архангельское евангелие от 1092 года, в котором на 14 февраля упоминается Кирилл, а на 6 апреля – Мефодий. Именно Россия ввела в церковный календарь общую дату празднования – 11 мая (24 мая по новому стилю).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Широкое внимание к судьбе праздника славянских просветителей привлек епископ Смоленский Антоний (Амфитеатров). Первые чествования славянского слова прошли в Москве в 1862 году. В Новгороде был открыт памятник «Тысячелетие России», на котором увековечены образы Кирилла и Мефодия, чья деятельность совпала со становлением российской государственности.</a:t>
            </a:r>
          </a:p>
          <a:p>
            <a:pPr>
              <a:buNone/>
            </a:pPr>
            <a:endParaRPr lang="ru-RU" sz="4000" dirty="0" smtClean="0"/>
          </a:p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 1863 года праздничные торжества проходили и в других городах, причем в каждом городе программа имела свои особенности. В Киеве, например, студенты основали славянскую библиотеку Святых Кирилла и Мефодия.</a:t>
            </a:r>
          </a:p>
          <a:p>
            <a:r>
              <a:rPr lang="ru-RU" sz="4000" dirty="0" smtClean="0"/>
              <a:t>В дореволюционной России день памяти </a:t>
            </a:r>
            <a:r>
              <a:rPr lang="ru-RU" sz="4000" dirty="0" err="1" smtClean="0"/>
              <a:t>солунских</a:t>
            </a:r>
            <a:r>
              <a:rPr lang="ru-RU" sz="4000" dirty="0" smtClean="0"/>
              <a:t> братьев в разное время отмечали по-разному. Широко - в 1869 и 1885 годах, когда исполнилась тысяча лет со дня смерти славянских просветителей, более скромно – в другие годы. </a:t>
            </a:r>
            <a:br>
              <a:rPr lang="ru-RU" sz="4000" dirty="0" smtClean="0"/>
            </a:br>
            <a:r>
              <a:rPr lang="ru-RU" sz="4000" dirty="0" smtClean="0"/>
              <a:t>Некоторое время торжества в честь создателей первой славянской азбуки вообще не проводились.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Первые научные торжества прошли лишь в мае 1963 года. Ученые тогда организовали конференцию, посвященную 1100-летию создания славянской азбуки.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Инициатива возрождения в России празднования Дней славянской письменности принадлежит Мурманской писательской организации и в особенности писателю Виталию Маслову. В 1986 году в Мурманске прошел первый праздник под названием «Праздник письменности». В знак признательности </a:t>
            </a:r>
            <a:r>
              <a:rPr lang="ru-RU" sz="4000" dirty="0" err="1" smtClean="0"/>
              <a:t>мурманчанам</a:t>
            </a:r>
            <a:r>
              <a:rPr lang="ru-RU" sz="4000" dirty="0" smtClean="0"/>
              <a:t> за возобновление древних традиций болгары подарили городу памятник создателям славянской азбуки.</a:t>
            </a:r>
          </a:p>
          <a:p>
            <a:endParaRPr lang="ru-RU" dirty="0"/>
          </a:p>
        </p:txBody>
      </p:sp>
      <p:pic>
        <p:nvPicPr>
          <p:cNvPr id="19458" name="Picture 2" descr="http://bibliopskov.ru/img2013/mai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500042"/>
            <a:ext cx="1905000" cy="30289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857884" y="3643314"/>
            <a:ext cx="22860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lvl="0" indent="-292100"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ru-RU" sz="1100" dirty="0">
                <a:solidFill>
                  <a:prstClr val="white"/>
                </a:solidFill>
              </a:rPr>
              <a:t>Просветители Кирилл и Мефодий</a:t>
            </a:r>
            <a:br>
              <a:rPr lang="ru-RU" sz="1100" dirty="0">
                <a:solidFill>
                  <a:prstClr val="white"/>
                </a:solidFill>
              </a:rPr>
            </a:br>
            <a:r>
              <a:rPr lang="ru-RU" sz="1100" dirty="0">
                <a:solidFill>
                  <a:prstClr val="white"/>
                </a:solidFill>
              </a:rPr>
              <a:t>на памятнике «1000-летие России»</a:t>
            </a:r>
            <a:br>
              <a:rPr lang="ru-RU" sz="1100" dirty="0">
                <a:solidFill>
                  <a:prstClr val="white"/>
                </a:solidFill>
              </a:rPr>
            </a:br>
            <a:r>
              <a:rPr lang="ru-RU" sz="1100" dirty="0">
                <a:solidFill>
                  <a:prstClr val="white"/>
                </a:solidFill>
              </a:rPr>
              <a:t>в Великом Новгороде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5715040" cy="4526280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В 1988 году празднику особенно повезло - он совпал с 1000-летием крещения Руси и проводился в древнем Новгороде. Крещение Руси положило начало письменности, но и письменность способствовала распространению новой веры. Здесь, в древнем центре России, и получила вслед за Киевом начальное распространение письменность.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1989 году главные празднества проходили в Киеве. Впервые праздник проводился при активном участии Фонда славянской письменности и культуры, созданного в 1989 году.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1991 года День славянской письменности и культуры стал государственным праздником, центр торжеств находился в Смоленске. Тогда в целях объединения славянских народов на основе общих корней был проведен Славянский ход.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1992 году центром праздника стала Москва. В столице состоялся Первый Международный Конгресс славянских культур. На Славянской площади был открыт памятник Кириллу и Мефодию.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Памятник Кириллу и Мефодию на Славянской площади в Москве</a:t>
            </a:r>
          </a:p>
          <a:p>
            <a:r>
              <a:rPr lang="ru-RU" dirty="0" smtClean="0"/>
              <a:t>В 1994 году посланцами Фонда славянской письменности и культуры во славу и честь Кирилла и Мефодия на их родине в Салониках был установлен Поклонный крест.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57950" y="214290"/>
            <a:ext cx="4572000" cy="46628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dirty="0" smtClean="0"/>
              <a:t>Центры проведения Дней славянской </a:t>
            </a:r>
            <a:endParaRPr lang="ru-RU" sz="1100" dirty="0" smtClean="0"/>
          </a:p>
          <a:p>
            <a:r>
              <a:rPr lang="ru-RU" sz="1100" dirty="0" smtClean="0"/>
              <a:t>письменности </a:t>
            </a:r>
            <a:r>
              <a:rPr lang="ru-RU" sz="1100" dirty="0" smtClean="0"/>
              <a:t>и культуры </a:t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 1 – 1986 год – Мурманск</a:t>
            </a:r>
            <a:br>
              <a:rPr lang="ru-RU" sz="1100" dirty="0" smtClean="0"/>
            </a:br>
            <a:r>
              <a:rPr lang="ru-RU" sz="1100" dirty="0" smtClean="0"/>
              <a:t> 2 – 1987 год – Вологда</a:t>
            </a:r>
            <a:br>
              <a:rPr lang="ru-RU" sz="1100" dirty="0" smtClean="0"/>
            </a:br>
            <a:r>
              <a:rPr lang="ru-RU" sz="1100" dirty="0" smtClean="0"/>
              <a:t> 3 – 1988 год – Новгород</a:t>
            </a:r>
            <a:br>
              <a:rPr lang="ru-RU" sz="1100" dirty="0" smtClean="0"/>
            </a:br>
            <a:r>
              <a:rPr lang="ru-RU" sz="1100" dirty="0" smtClean="0"/>
              <a:t> 4 – 1989 год – Киев</a:t>
            </a:r>
            <a:br>
              <a:rPr lang="ru-RU" sz="1100" dirty="0" smtClean="0"/>
            </a:br>
            <a:r>
              <a:rPr lang="ru-RU" sz="1100" dirty="0" smtClean="0"/>
              <a:t> 5 – 1990 год – Минск</a:t>
            </a:r>
            <a:br>
              <a:rPr lang="ru-RU" sz="1100" dirty="0" smtClean="0"/>
            </a:br>
            <a:r>
              <a:rPr lang="ru-RU" sz="1100" dirty="0" smtClean="0"/>
              <a:t> 6 – 1991 год – Смоленск</a:t>
            </a:r>
            <a:br>
              <a:rPr lang="ru-RU" sz="1100" dirty="0" smtClean="0"/>
            </a:br>
            <a:r>
              <a:rPr lang="ru-RU" sz="1100" dirty="0" smtClean="0"/>
              <a:t> 7 – 1992 год – Москва</a:t>
            </a:r>
            <a:br>
              <a:rPr lang="ru-RU" sz="1100" dirty="0" smtClean="0"/>
            </a:br>
            <a:r>
              <a:rPr lang="ru-RU" sz="1100" dirty="0" smtClean="0"/>
              <a:t> 8 – 1993 год – Херсонес </a:t>
            </a:r>
            <a:br>
              <a:rPr lang="ru-RU" sz="1100" dirty="0" smtClean="0"/>
            </a:br>
            <a:r>
              <a:rPr lang="ru-RU" sz="1100" dirty="0" smtClean="0"/>
              <a:t> 9 – 1994 год – Владимир </a:t>
            </a:r>
            <a:br>
              <a:rPr lang="ru-RU" sz="1100" dirty="0" smtClean="0"/>
            </a:br>
            <a:r>
              <a:rPr lang="ru-RU" sz="1100" dirty="0" smtClean="0"/>
              <a:t>10 – 1995 год – Белгород </a:t>
            </a:r>
            <a:br>
              <a:rPr lang="ru-RU" sz="1100" dirty="0" smtClean="0"/>
            </a:br>
            <a:r>
              <a:rPr lang="ru-RU" sz="1100" dirty="0" smtClean="0"/>
              <a:t>11 – 1996 год – Кострома </a:t>
            </a:r>
            <a:br>
              <a:rPr lang="ru-RU" sz="1100" dirty="0" smtClean="0"/>
            </a:br>
            <a:r>
              <a:rPr lang="ru-RU" sz="1100" dirty="0" smtClean="0"/>
              <a:t>12 – 1997 год – Орел </a:t>
            </a:r>
            <a:br>
              <a:rPr lang="ru-RU" sz="1100" dirty="0" smtClean="0"/>
            </a:br>
            <a:r>
              <a:rPr lang="ru-RU" sz="1100" dirty="0" smtClean="0"/>
              <a:t>13 – 1998 год – Ярославль </a:t>
            </a:r>
            <a:br>
              <a:rPr lang="ru-RU" sz="1100" dirty="0" smtClean="0"/>
            </a:br>
            <a:r>
              <a:rPr lang="ru-RU" sz="1100" dirty="0" smtClean="0"/>
              <a:t>14 – 1999 год – Псков </a:t>
            </a:r>
            <a:br>
              <a:rPr lang="ru-RU" sz="1100" dirty="0" smtClean="0"/>
            </a:br>
            <a:r>
              <a:rPr lang="ru-RU" sz="1100" dirty="0" smtClean="0"/>
              <a:t>15 – 2000 год – Рязань</a:t>
            </a:r>
            <a:br>
              <a:rPr lang="ru-RU" sz="1100" dirty="0" smtClean="0"/>
            </a:br>
            <a:r>
              <a:rPr lang="ru-RU" sz="1100" dirty="0" smtClean="0"/>
              <a:t>16 – 2001 год – Калуга</a:t>
            </a:r>
            <a:br>
              <a:rPr lang="ru-RU" sz="1100" dirty="0" smtClean="0"/>
            </a:br>
            <a:r>
              <a:rPr lang="ru-RU" sz="1100" dirty="0" smtClean="0"/>
              <a:t>17 – 2002 год – Новосибирск</a:t>
            </a:r>
            <a:br>
              <a:rPr lang="ru-RU" sz="1100" dirty="0" smtClean="0"/>
            </a:br>
            <a:r>
              <a:rPr lang="ru-RU" sz="1100" dirty="0" smtClean="0"/>
              <a:t>18 – 2003 год – Воронеж</a:t>
            </a:r>
            <a:br>
              <a:rPr lang="ru-RU" sz="1100" dirty="0" smtClean="0"/>
            </a:br>
            <a:r>
              <a:rPr lang="ru-RU" sz="1100" dirty="0" smtClean="0"/>
              <a:t>19 – 2004 год – Самара</a:t>
            </a:r>
            <a:br>
              <a:rPr lang="ru-RU" sz="1100" dirty="0" smtClean="0"/>
            </a:br>
            <a:r>
              <a:rPr lang="ru-RU" sz="1100" dirty="0" smtClean="0"/>
              <a:t>20 – 2005 год – Новочеркасск</a:t>
            </a:r>
            <a:br>
              <a:rPr lang="ru-RU" sz="1100" dirty="0" smtClean="0"/>
            </a:br>
            <a:r>
              <a:rPr lang="ru-RU" sz="1100" dirty="0" smtClean="0"/>
              <a:t>21 – 2006 год – Ханты - </a:t>
            </a:r>
            <a:r>
              <a:rPr lang="ru-RU" sz="1100" dirty="0" err="1" smtClean="0"/>
              <a:t>Мансийск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22 – 2007 год – Коломна</a:t>
            </a:r>
            <a:br>
              <a:rPr lang="ru-RU" sz="1100" dirty="0" smtClean="0"/>
            </a:br>
            <a:r>
              <a:rPr lang="ru-RU" sz="1100" dirty="0" smtClean="0"/>
              <a:t>23 – 2008 год – Тверь</a:t>
            </a:r>
            <a:br>
              <a:rPr lang="ru-RU" sz="1100" dirty="0" smtClean="0"/>
            </a:br>
            <a:r>
              <a:rPr lang="ru-RU" sz="1100" dirty="0" smtClean="0"/>
              <a:t>24 – 2009 год – Саратов</a:t>
            </a:r>
            <a:endParaRPr lang="ru-RU" sz="1100" dirty="0"/>
          </a:p>
        </p:txBody>
      </p:sp>
      <p:pic>
        <p:nvPicPr>
          <p:cNvPr id="1026" name="Picture 2" descr="http://bibliopskov.ru/img2013/mai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4000504"/>
            <a:ext cx="1905000" cy="244792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14546" y="642939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/>
              <a:t>Памятник Кириллу и Мефодию в Мурманске</a:t>
            </a:r>
            <a:endParaRPr lang="ru-RU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 2010 года ежегодной столицей Дней славянской письменности стала Москва. Такое решение в марте 2009 года было принято участниками выездного заседания оргкомитета праздника в Саратове. С таким предложением от имени патриарха Московского и Всея Руси Кирилла выступил митрополит Крутицкий и Коломенский Ювеналий. Предложение о назначении Москвы столицей праздника поддержал министр культуры РФ Александр Авдеев. </a:t>
            </a:r>
          </a:p>
          <a:p>
            <a:r>
              <a:rPr lang="ru-RU" dirty="0" smtClean="0"/>
              <a:t>«Столицей праздника должна быть Москва, поскольку это праздник государственный, церковный, а проводиться он должен как можно активнее по всей стране. В этом смысле его региональными столицами должны стать центры субъектов федерации», - сказал министр.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189</TotalTime>
  <Words>613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Литейная</vt:lpstr>
      <vt:lpstr>История создания Славянской писменности</vt:lpstr>
      <vt:lpstr>Введение</vt:lpstr>
      <vt:lpstr>Просветители славян - Святые равноапостольные Кирилл и Мефодий </vt:lpstr>
      <vt:lpstr>Слайд 4</vt:lpstr>
      <vt:lpstr>Кириллица и глаголица </vt:lpstr>
      <vt:lpstr>Как отмечают Дни славянской письменности и культуры в Болгарии, России, Пскове.  </vt:lpstr>
      <vt:lpstr>Слайд 7</vt:lpstr>
      <vt:lpstr>Слайд 8</vt:lpstr>
      <vt:lpstr>Слайд 9</vt:lpstr>
      <vt:lpstr>Премии имени Святых Равноапостольных Кирилла и Мефодия 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создания Славянской писменности</dc:title>
  <dc:creator>Games</dc:creator>
  <cp:lastModifiedBy>Games</cp:lastModifiedBy>
  <cp:revision>18</cp:revision>
  <dcterms:created xsi:type="dcterms:W3CDTF">2014-05-17T15:53:21Z</dcterms:created>
  <dcterms:modified xsi:type="dcterms:W3CDTF">2014-05-17T19:04:35Z</dcterms:modified>
</cp:coreProperties>
</file>